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4" d="100"/>
          <a:sy n="54" d="100"/>
        </p:scale>
        <p:origin x="98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6EDE34-CA2C-47DD-B511-76EA5DC1B309}" type="datetimeFigureOut">
              <a:rPr lang="ar-IQ" smtClean="0"/>
              <a:t>27/04/1447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DF25901-8EFF-414A-9682-F04D6965643C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acruzworks.org/news/ai-fo-ca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ast.vc/insights/artificial-intelligence-in-indonesia-the-current-state-and-its-opportunities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primarycare.hms.harvard.edu/blog/changing-landscape-medical-education-covid19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ai-image/thank-you-message-displayed-screen-notion-business-thank-you-appreciation-demonstration-from-digital-technology-generative-ai_305926565.ht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top-facts-about-animals-12945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ngaloremirror.indiatimes.com/bangalore/others/wild-animals-frequent-trips-to-city/articleshow/96352444.cm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atvnews.com/web-stories/trending/top-10-beautiful-birds-to-see-in-india-2023-03-16-85517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olaboo.com/earth-science/beach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eepcaretaker.com/baby-sheep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inkeconnection.blogspot.com/2017/08/hiv-scientists-get-help-from-cattl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imalcorner.org/animals/cat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ai-image/cute-cat-ai-generated_48089720.ht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6864" cy="2838177"/>
          </a:xfrm>
        </p:spPr>
        <p:txBody>
          <a:bodyPr>
            <a:noAutofit/>
          </a:bodyPr>
          <a:lstStyle/>
          <a:p>
            <a:pPr algn="ctr" rtl="0">
              <a:lnSpc>
                <a:spcPct val="150000"/>
              </a:lnSpc>
              <a:spcAft>
                <a:spcPts val="600"/>
              </a:spcAft>
            </a:pPr>
            <a:br>
              <a:rPr lang="en-US" sz="3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br>
              <a:rPr lang="en-US" sz="3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Diseases of the </a:t>
            </a:r>
            <a:br>
              <a:rPr lang="en-US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Buccal Cavity and Associated Organs</a:t>
            </a:r>
            <a:endParaRPr lang="ar-IQ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rt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Hussein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AlNaji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3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t sitting on a computer&#10;&#10;AI-generated content may be incorrect.">
            <a:extLst>
              <a:ext uri="{FF2B5EF4-FFF2-40B4-BE49-F238E27FC236}">
                <a16:creationId xmlns:a16="http://schemas.microsoft.com/office/drawing/2014/main" id="{C79DF3B2-3F74-033F-7B0B-798544802B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476672"/>
            <a:ext cx="856895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i="1" dirty="0">
                <a:effectLst/>
                <a:latin typeface="Times New Roman"/>
                <a:ea typeface="Calibri"/>
                <a:cs typeface="Arial"/>
              </a:rPr>
              <a:t>Several different lesions of the oral cavity may be present and their characteristic appearances are as follows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Erosions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are shallow, usually discrete, areas of necrosis, which are not readily seen in the early stages.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Vesicles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are thin-walled swellings 1 to 2 cm in diameter filled with clear serous fluid. They are very painful and rupture readily to leave sharp-edged, shallow ulcers.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Ulcerative lesions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penetrate more deeply to the lamina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propria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and are painful.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76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260648"/>
            <a:ext cx="8784976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4. Traumatic lesions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are usually solitary and characterized by a discontinuity in the mucous membrane often with evidence of healing and the presence of granulation tissue.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5. Catarrhal stomatitis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is manifested by a diffuse inflammation of the buccal mucosa and is commonly the result of direct injury by chemical or physical agents. 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6. Mycotic stomatitis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is characterized by a heavy, white velvety deposit with little obvious inflammation or damage to the mucosa.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7. Laceration of the tongue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can result in complete or partial severance of the organ, with the severed portion protruding from the oral cavity.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Picture 3" descr="A hand holding a computer chip">
            <a:extLst>
              <a:ext uri="{FF2B5EF4-FFF2-40B4-BE49-F238E27FC236}">
                <a16:creationId xmlns:a16="http://schemas.microsoft.com/office/drawing/2014/main" id="{082A3FFE-6303-AB3F-EB6B-90B4ACFA15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83484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tethoscope&#10;&#10;AI-generated content may be incorrect.">
            <a:extLst>
              <a:ext uri="{FF2B5EF4-FFF2-40B4-BE49-F238E27FC236}">
                <a16:creationId xmlns:a16="http://schemas.microsoft.com/office/drawing/2014/main" id="{EA5951F9-EEFC-0620-9B7E-5C09191DD8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23528" y="566678"/>
            <a:ext cx="842493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TREATMENT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Affected animals should be isolated and fed and watered from separate utensils if an infectious agent is suspected.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Nonspecific treatment includes frequent application of a mild antiseptic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collutory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such as a 2% solution of copper sulfate, a 2% suspension of borax, or a 1% suspension of a sulfonamide in glycerin.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Indolent ulcers require more vigorous treatment and respond well to curettage or cauterization with a silver nitrate stick or tincture of iodine.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80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AI-generated content may be incorrect.">
            <a:extLst>
              <a:ext uri="{FF2B5EF4-FFF2-40B4-BE49-F238E27FC236}">
                <a16:creationId xmlns:a16="http://schemas.microsoft.com/office/drawing/2014/main" id="{27D7DA28-949F-4FCD-C62F-57C53DE80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1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iger running through water">
            <a:extLst>
              <a:ext uri="{FF2B5EF4-FFF2-40B4-BE49-F238E27FC236}">
                <a16:creationId xmlns:a16="http://schemas.microsoft.com/office/drawing/2014/main" id="{252B1AD0-1A35-B209-C774-99DD0ADE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9512" y="229883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DISEASES OF THE MUZZLE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Severe dermatitis with scab formation, development of fissures, and sloughing and gangrene of the skin of the muzzle are common lesions in cattle affected with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Photosensitive dermatitis.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Bovine malignant catarrh.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Bovine virus diarrhea.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Calibri"/>
                <a:cs typeface="Arial"/>
              </a:rPr>
              <a:t>R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inderpest.</a:t>
            </a: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In </a:t>
            </a:r>
            <a:r>
              <a:rPr lang="en-US" sz="2400" i="1" dirty="0">
                <a:latin typeface="Times New Roman"/>
                <a:ea typeface="Calibri"/>
                <a:cs typeface="Arial"/>
              </a:rPr>
              <a:t>bluetongue and 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sheep severe lesions of the muzzle are less common, but occur in ecthyma.</a:t>
            </a:r>
            <a:endParaRPr lang="en-US" sz="2400" i="1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40018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620688"/>
            <a:ext cx="8568952" cy="47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STOMATITIS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Stomatitis is inflammation of the oral mucosa and includes 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glossitis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(inflammation of the tongue), </a:t>
            </a:r>
            <a:r>
              <a:rPr lang="en-US" sz="2400" b="1" dirty="0" err="1">
                <a:effectLst/>
                <a:latin typeface="Times New Roman"/>
                <a:ea typeface="Calibri"/>
                <a:cs typeface="Arial"/>
              </a:rPr>
              <a:t>palatitis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(lampas; inflammation of the palate), and 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gingivitis 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(inflammation of the mucosa of the gums). Clinically it is characterized by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partial or complete loss of appetite.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Smacking of the lips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Profuse salivation.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Picture 3" descr="A leopard lying on a tree branch">
            <a:extLst>
              <a:ext uri="{FF2B5EF4-FFF2-40B4-BE49-F238E27FC236}">
                <a16:creationId xmlns:a16="http://schemas.microsoft.com/office/drawing/2014/main" id="{D9A4AD75-A720-08E6-AA91-963D1DFCF0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08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acock with its tail feathers spread">
            <a:extLst>
              <a:ext uri="{FF2B5EF4-FFF2-40B4-BE49-F238E27FC236}">
                <a16:creationId xmlns:a16="http://schemas.microsoft.com/office/drawing/2014/main" id="{42478CBD-A567-3F1A-169A-DCDD23A93E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458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05926" y="188640"/>
            <a:ext cx="865856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ETIOLOGY</a:t>
            </a:r>
            <a:endParaRPr lang="en-US" sz="2400" dirty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Stomatitis can be caused by physical, chemical, or infectious agents, with the last being the largest group of causes. The agents are listed next.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Physical Agents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Trauma while dosing orally with a balling gun or similar instruments.</a:t>
            </a: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 Laceration of the tongue.               3. Foreign body injury.</a:t>
            </a: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4.  Malocclusion of teeth.               5. Sharp awns or spines on plants.</a:t>
            </a: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Times New Roman"/>
              </a:rPr>
              <a:t>6. Eating frozen feed and drinking hot water are recorded</a:t>
            </a:r>
            <a:r>
              <a:rPr lang="en-US" sz="2400" b="1" dirty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206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each with chairs and umbrellas">
            <a:extLst>
              <a:ext uri="{FF2B5EF4-FFF2-40B4-BE49-F238E27FC236}">
                <a16:creationId xmlns:a16="http://schemas.microsoft.com/office/drawing/2014/main" id="{E8A24738-1DE1-0E9E-C81D-9092D5815D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23528" y="735955"/>
            <a:ext cx="835292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b="1" dirty="0">
                <a:effectLst/>
                <a:latin typeface="Times New Roman"/>
                <a:ea typeface="Calibri"/>
                <a:cs typeface="Arial"/>
              </a:rPr>
              <a:t>B.  </a:t>
            </a: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Chemical Agents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Irritant drugs, e.g., chloral hydrate, administered in excessive concentrations.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Counterirritants applied to skin, left unprotected, and licked by the animal, including mercury and cantharides compounds.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Irritant substances administered by mistake, including acids, alkalis, and phenolic compounds.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Manifestation of systemic poisoning, e.g., chronic mercury poisoning.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94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amb">
            <a:extLst>
              <a:ext uri="{FF2B5EF4-FFF2-40B4-BE49-F238E27FC236}">
                <a16:creationId xmlns:a16="http://schemas.microsoft.com/office/drawing/2014/main" id="{8EEA05CF-290E-8A88-23CF-09A212F7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548680"/>
            <a:ext cx="842493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C. Infectious Agents</a:t>
            </a:r>
            <a:endParaRPr lang="en-US" sz="2400" dirty="0">
              <a:ea typeface="Calibri"/>
              <a:cs typeface="Arial"/>
            </a:endParaRPr>
          </a:p>
          <a:p>
            <a:pPr marL="45720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Cattle and Sheep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Oral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necrobacillosis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associated with 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Fusobacterium </a:t>
            </a:r>
            <a:r>
              <a:rPr lang="en-US" sz="2400" i="1" dirty="0" err="1">
                <a:effectLst/>
                <a:latin typeface="Times New Roman"/>
                <a:ea typeface="Calibri"/>
                <a:cs typeface="Arial"/>
              </a:rPr>
              <a:t>necrophorum</a:t>
            </a:r>
            <a:r>
              <a:rPr lang="en-US" sz="2400" i="1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Actinobacillosis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of the bovine tongue.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Ulcerative, granulomatous lesions may occur on the gums in cases of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actinomycosis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Stomatitis with vesicles occurs in FMD and in vesicular stomatitis (VS).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40824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w standing in a field">
            <a:extLst>
              <a:ext uri="{FF2B5EF4-FFF2-40B4-BE49-F238E27FC236}">
                <a16:creationId xmlns:a16="http://schemas.microsoft.com/office/drawing/2014/main" id="{D9320CB5-F5C5-DF8B-2CDF-52C318C142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323528" y="605150"/>
            <a:ext cx="85689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5. Erosive, with some secondary ulcerative, stomatitis occurs in bovine viral diarrhea (mucosal disease), bovine malignant catarrh, rinderpest. and rarely in bluetongue. Cases of infectious bovine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rhinotracheitis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in young calves may have similar lesions.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6.  Proliferative lesions occur in popular stomatitis, proliferative stomatitis, and rare cases of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rhinosporidiosis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and papillomatosis where the oral mucosa is invaded.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7. Oral mucosal necrosis in bovine sweating sickness.</a:t>
            </a:r>
            <a:endParaRPr lang="en-US" sz="2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2831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528206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effectLst/>
                <a:latin typeface="Times New Roman"/>
                <a:ea typeface="Calibri"/>
                <a:cs typeface="Arial"/>
              </a:rPr>
              <a:t>CLINICAL FINDINGS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There is partial or complete anorexia and slow and painful mastication.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Chewing movements and smacking of the lips are accompanied by salivation, either frothy and in small amounts, or profuse and drooling if the animal does not swallow normally.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The saliva may contain pus or shreds of epithelial tissue. </a:t>
            </a:r>
            <a:endParaRPr lang="en-US" sz="2400" dirty="0">
              <a:ea typeface="Calibri"/>
              <a:cs typeface="Arial"/>
            </a:endParaRPr>
          </a:p>
          <a:p>
            <a:pPr marL="342900" lvl="0" indent="-342900" algn="just" rtl="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A fetid odor is present on the breath only if bacterial invasion of the lesion has occurred.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Picture 3" descr="A cat lying down looking at the camera">
            <a:extLst>
              <a:ext uri="{FF2B5EF4-FFF2-40B4-BE49-F238E27FC236}">
                <a16:creationId xmlns:a16="http://schemas.microsoft.com/office/drawing/2014/main" id="{42F52AD6-D686-B203-78D8-31C528205C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982177"/>
            <a:ext cx="849694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5. Enlargement of local lymph nodes may also occur if bacteria invade the lesions.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6. Swelling of the face is observed only in cases where a cellulitis or </a:t>
            </a:r>
            <a:r>
              <a:rPr lang="en-US" sz="2400" dirty="0" err="1">
                <a:effectLst/>
                <a:latin typeface="Times New Roman"/>
                <a:ea typeface="Calibri"/>
                <a:cs typeface="Arial"/>
              </a:rPr>
              <a:t>phlegmon</a:t>
            </a: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 has extended to involve the soft tissues. 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7. An increased desire for water is apparent and the animal resents manipulation and examination of the mouth.</a:t>
            </a:r>
            <a:endParaRPr lang="en-US" sz="2400" dirty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/>
                <a:ea typeface="Calibri"/>
                <a:cs typeface="Arial"/>
              </a:rPr>
              <a:t>8. Toxemia may be present when the stomatitis is secondary to a systemic disease or where tissue necrosis occurs. </a:t>
            </a:r>
            <a:endParaRPr lang="en-US" sz="2400" dirty="0">
              <a:ea typeface="Calibri"/>
              <a:cs typeface="Arial"/>
            </a:endParaRPr>
          </a:p>
        </p:txBody>
      </p:sp>
      <p:pic>
        <p:nvPicPr>
          <p:cNvPr id="4" name="Picture 3" descr="A cat with a very large eyes&#10;&#10;AI-generated content may be incorrect.">
            <a:extLst>
              <a:ext uri="{FF2B5EF4-FFF2-40B4-BE49-F238E27FC236}">
                <a16:creationId xmlns:a16="http://schemas.microsoft.com/office/drawing/2014/main" id="{4DC8BC11-9E1F-4959-5B10-CA2815F192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9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ضوح">
  <a:themeElements>
    <a:clrScheme name="وضوح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كلاسيكي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ضو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159</TotalTime>
  <Words>846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وضوح</vt:lpstr>
      <vt:lpstr>          Diseases of the  Buccal Cavity and Associated Organs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the Buccal Cavity and Associated Organs</dc:title>
  <dc:creator>ALI SAHIUNY</dc:creator>
  <cp:lastModifiedBy>MA19557</cp:lastModifiedBy>
  <cp:revision>6</cp:revision>
  <dcterms:created xsi:type="dcterms:W3CDTF">2018-11-27T19:32:23Z</dcterms:created>
  <dcterms:modified xsi:type="dcterms:W3CDTF">2025-10-19T21:38:41Z</dcterms:modified>
</cp:coreProperties>
</file>